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51" r:id="rId4"/>
    <p:sldId id="270" r:id="rId5"/>
    <p:sldId id="343" r:id="rId6"/>
    <p:sldId id="342" r:id="rId7"/>
    <p:sldId id="329" r:id="rId8"/>
    <p:sldId id="344" r:id="rId9"/>
    <p:sldId id="345" r:id="rId10"/>
    <p:sldId id="330" r:id="rId11"/>
    <p:sldId id="346" r:id="rId12"/>
    <p:sldId id="328" r:id="rId13"/>
    <p:sldId id="259" r:id="rId14"/>
    <p:sldId id="35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7" r:id="rId27"/>
    <p:sldId id="349" r:id="rId28"/>
    <p:sldId id="348" r:id="rId29"/>
    <p:sldId id="352" r:id="rId30"/>
    <p:sldId id="315" r:id="rId31"/>
    <p:sldId id="353" r:id="rId32"/>
  </p:sldIdLst>
  <p:sldSz cx="12192000" cy="6858000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N" initials="T" lastIdx="0" clrIdx="0">
    <p:extLst>
      <p:ext uri="{19B8F6BF-5375-455C-9EA6-DF929625EA0E}">
        <p15:presenceInfo xmlns:p15="http://schemas.microsoft.com/office/powerpoint/2012/main" userId="T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76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99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48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3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32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32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59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11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97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88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2D087-6129-4FA5-A6C2-C285A67DE1A5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C8A46-CF8A-4585-87A0-D89E44753B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71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geschaeftsfuehrer@kolonialmarken.de" TargetMode="External"/><Relationship Id="rId2" Type="http://schemas.openxmlformats.org/officeDocument/2006/relationships/hyperlink" Target="http://www.kolonialmarken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V37 in ihren Varianten von Farben und Leitwegen auf Paketkarten aus </a:t>
            </a:r>
            <a:r>
              <a:rPr lang="de-DE" dirty="0" err="1" smtClean="0"/>
              <a:t>Constantinopel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" y="3965608"/>
            <a:ext cx="5461462" cy="148754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de-DE" smtClean="0"/>
              <a:t> V37 dargestellt </a:t>
            </a:r>
            <a:r>
              <a:rPr lang="de-DE" dirty="0" smtClean="0"/>
              <a:t>mit Ganzstücken von 1875-1900</a:t>
            </a:r>
          </a:p>
          <a:p>
            <a:r>
              <a:rPr lang="de-DE" sz="1600" dirty="0" smtClean="0"/>
              <a:t>Tilmann Nössig-Arge Sammler dt. Kolonialpostwertzeichen e. V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2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451" y="66502"/>
            <a:ext cx="11406373" cy="2327563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/>
              <a:t>          </a:t>
            </a:r>
            <a:r>
              <a:rPr lang="de-DE" dirty="0" smtClean="0">
                <a:solidFill>
                  <a:schemeClr val="accent5"/>
                </a:solidFill>
              </a:rPr>
              <a:t>1) </a:t>
            </a:r>
            <a:r>
              <a:rPr lang="de-DE" dirty="0" smtClean="0"/>
              <a:t>DR 37 – 2 Mark - Innendienstmarke</a:t>
            </a:r>
            <a:br>
              <a:rPr lang="de-DE" dirty="0" smtClean="0"/>
            </a:br>
            <a:r>
              <a:rPr lang="de-DE" sz="2800" dirty="0" smtClean="0"/>
              <a:t>in Gliederung und Untergruppen auf die Arbeit von Roman </a:t>
            </a:r>
            <a:r>
              <a:rPr lang="de-DE" sz="2800" dirty="0" err="1" smtClean="0"/>
              <a:t>Stoebe</a:t>
            </a:r>
            <a:r>
              <a:rPr lang="de-DE" sz="2800" dirty="0" smtClean="0"/>
              <a:t> (1930) gegr.</a:t>
            </a:r>
            <a:br>
              <a:rPr lang="de-DE" sz="2800" dirty="0" smtClean="0"/>
            </a:br>
            <a:r>
              <a:rPr lang="de-DE" sz="2800" dirty="0" smtClean="0"/>
              <a:t>                a + b (je in 4 UG); c (3 UG) +d (2 UG); e (4 UG) + f (2 UG)</a:t>
            </a:r>
            <a:br>
              <a:rPr lang="de-DE" sz="2800" dirty="0" smtClean="0"/>
            </a:br>
            <a:r>
              <a:rPr lang="de-DE" dirty="0"/>
              <a:t>e</a:t>
            </a:r>
            <a:r>
              <a:rPr lang="de-DE" dirty="0" smtClean="0"/>
              <a:t>) </a:t>
            </a:r>
            <a:r>
              <a:rPr lang="de-DE" dirty="0" err="1" smtClean="0"/>
              <a:t>dunkelrotkarmin</a:t>
            </a:r>
            <a:r>
              <a:rPr lang="de-DE" dirty="0" smtClean="0"/>
              <a:t> 1890-1900 </a:t>
            </a:r>
            <a:br>
              <a:rPr lang="de-DE" dirty="0" smtClean="0"/>
            </a:br>
            <a:r>
              <a:rPr lang="de-DE" dirty="0" smtClean="0"/>
              <a:t>f) </a:t>
            </a:r>
            <a:r>
              <a:rPr lang="de-DE" dirty="0" err="1" smtClean="0"/>
              <a:t>rosakarmin</a:t>
            </a:r>
            <a:r>
              <a:rPr lang="de-DE" dirty="0" smtClean="0"/>
              <a:t> 1899-1900 (unter UV </a:t>
            </a:r>
            <a:r>
              <a:rPr lang="de-DE" dirty="0" err="1" smtClean="0"/>
              <a:t>quarzt</a:t>
            </a:r>
            <a:r>
              <a:rPr lang="de-DE" dirty="0" smtClean="0"/>
              <a:t> </a:t>
            </a:r>
            <a:r>
              <a:rPr lang="de-DE" dirty="0" err="1" smtClean="0"/>
              <a:t>dtl</a:t>
            </a:r>
            <a:r>
              <a:rPr lang="de-DE" dirty="0" smtClean="0"/>
              <a:t>. rötlich)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</a:t>
            </a:r>
          </a:p>
          <a:p>
            <a:pPr marL="0" indent="0">
              <a:buNone/>
            </a:pP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77" y="2449581"/>
            <a:ext cx="2605451" cy="41944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37" y="2408018"/>
            <a:ext cx="3533256" cy="4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452" y="66503"/>
            <a:ext cx="11228798" cy="2163514"/>
          </a:xfrm>
          <a:noFill/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accent5"/>
                </a:solidFill>
              </a:rPr>
              <a:t>2)  </a:t>
            </a:r>
            <a:r>
              <a:rPr lang="de-DE" sz="4000" dirty="0" smtClean="0"/>
              <a:t>e) </a:t>
            </a:r>
            <a:r>
              <a:rPr lang="de-DE" sz="4000" dirty="0" err="1" smtClean="0"/>
              <a:t>dunkelrotkarmin</a:t>
            </a:r>
            <a:r>
              <a:rPr lang="de-DE" sz="4000" dirty="0" smtClean="0"/>
              <a:t> 1890-1900 (FD 14.1.1891)</a:t>
            </a:r>
            <a:br>
              <a:rPr lang="de-DE" sz="4000" dirty="0" smtClean="0"/>
            </a:br>
            <a:r>
              <a:rPr lang="de-DE" sz="4000" dirty="0" smtClean="0"/>
              <a:t>      f) </a:t>
            </a:r>
            <a:r>
              <a:rPr lang="de-DE" sz="4000" dirty="0" err="1" smtClean="0"/>
              <a:t>rosakarmin</a:t>
            </a:r>
            <a:r>
              <a:rPr lang="de-DE" sz="4000" dirty="0" smtClean="0"/>
              <a:t> 1899-1900 (UV!) (FD   5.1.1899)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9764" y="3607723"/>
            <a:ext cx="2478578" cy="1172094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err="1" smtClean="0"/>
              <a:t>Constantinopel</a:t>
            </a:r>
            <a:r>
              <a:rPr lang="de-DE" sz="2000" dirty="0" smtClean="0"/>
              <a:t> 2 ** 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rgbClr val="FF0000"/>
                </a:solidFill>
              </a:rPr>
              <a:t>PA in </a:t>
            </a:r>
            <a:r>
              <a:rPr lang="de-DE" sz="1800" dirty="0" err="1" smtClean="0">
                <a:solidFill>
                  <a:srgbClr val="FF0000"/>
                </a:solidFill>
              </a:rPr>
              <a:t>Stambul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smtClean="0"/>
              <a:t>(E11)                   </a:t>
            </a:r>
          </a:p>
          <a:p>
            <a:pPr marL="0" indent="0">
              <a:buNone/>
            </a:pPr>
            <a:r>
              <a:rPr lang="de-DE" sz="1800" dirty="0" smtClean="0"/>
              <a:t>37e auf PAA</a:t>
            </a:r>
            <a:endParaRPr lang="de-DE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44" y="2042961"/>
            <a:ext cx="4548736" cy="481503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070980" y="2560320"/>
            <a:ext cx="3151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Constantinopel</a:t>
            </a:r>
            <a:r>
              <a:rPr lang="de-DE" sz="2000" dirty="0" smtClean="0"/>
              <a:t> 3 **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PA in Pera </a:t>
            </a:r>
            <a:r>
              <a:rPr lang="de-DE" dirty="0" smtClean="0"/>
              <a:t>(ab 1.3.1900 = E13)</a:t>
            </a:r>
          </a:p>
          <a:p>
            <a:r>
              <a:rPr lang="de-DE" dirty="0" smtClean="0"/>
              <a:t>37f auf PAA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0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58625" cy="1460500"/>
          </a:xfrm>
          <a:noFill/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chemeClr val="accent5"/>
                </a:solidFill>
              </a:rPr>
              <a:t>3) </a:t>
            </a:r>
            <a:r>
              <a:rPr lang="de-DE" sz="3200" dirty="0" smtClean="0"/>
              <a:t>Paketkarten-</a:t>
            </a:r>
            <a:r>
              <a:rPr lang="de-DE" sz="3200" dirty="0" err="1" smtClean="0"/>
              <a:t>Porti</a:t>
            </a:r>
            <a:r>
              <a:rPr lang="de-DE" sz="3200" dirty="0" smtClean="0"/>
              <a:t> nach Deutschland ab 1.10.1881 (3Kg)</a:t>
            </a:r>
            <a:br>
              <a:rPr lang="de-DE" sz="3200" dirty="0" smtClean="0"/>
            </a:br>
            <a:r>
              <a:rPr lang="de-DE" sz="3200" dirty="0" smtClean="0"/>
              <a:t>       Annahme der Paketpost nur in </a:t>
            </a:r>
            <a:r>
              <a:rPr lang="de-DE" sz="3200" dirty="0" err="1" smtClean="0"/>
              <a:t>Galata</a:t>
            </a:r>
            <a:r>
              <a:rPr lang="de-DE" sz="3200" dirty="0" smtClean="0"/>
              <a:t> (E4,E6,E7,E8)= Const.1</a:t>
            </a:r>
            <a:br>
              <a:rPr lang="de-DE" sz="3200" dirty="0" smtClean="0"/>
            </a:br>
            <a:r>
              <a:rPr lang="de-DE" sz="1600" dirty="0" smtClean="0">
                <a:solidFill>
                  <a:srgbClr val="FF0000"/>
                </a:solidFill>
              </a:rPr>
              <a:t>Ausnahme</a:t>
            </a:r>
            <a:r>
              <a:rPr lang="de-DE" sz="1600" dirty="0" smtClean="0"/>
              <a:t> August bis Ende 1888 wurden ohne ausdrückliche Genehmigung in </a:t>
            </a:r>
            <a:r>
              <a:rPr lang="de-DE" sz="1600" dirty="0" err="1" smtClean="0"/>
              <a:t>Stambul</a:t>
            </a:r>
            <a:r>
              <a:rPr lang="de-DE" sz="1600" dirty="0" smtClean="0"/>
              <a:t> (E10= </a:t>
            </a:r>
            <a:r>
              <a:rPr lang="de-DE" sz="1600" dirty="0" err="1" smtClean="0"/>
              <a:t>Constantinopel</a:t>
            </a:r>
            <a:r>
              <a:rPr lang="de-DE" sz="1600" dirty="0" smtClean="0"/>
              <a:t> 2 **) angenommen!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Via Varna-</a:t>
            </a:r>
            <a:r>
              <a:rPr lang="de-DE" sz="2400" dirty="0" err="1" smtClean="0"/>
              <a:t>Myslowitz</a:t>
            </a:r>
            <a:r>
              <a:rPr lang="de-DE" sz="2400" dirty="0" smtClean="0"/>
              <a:t>                               via Triest-Dresden oder </a:t>
            </a:r>
            <a:r>
              <a:rPr lang="de-DE" sz="2400" dirty="0" err="1" smtClean="0"/>
              <a:t>Myslowitz</a:t>
            </a:r>
            <a:endParaRPr lang="de-DE" sz="2400" dirty="0" smtClean="0"/>
          </a:p>
          <a:p>
            <a:pPr marL="0" indent="0">
              <a:buNone/>
            </a:pPr>
            <a:r>
              <a:rPr lang="de-DE" sz="1600" dirty="0" smtClean="0"/>
              <a:t> ab 1.10.81                                                                                 ab 4.6.1888 </a:t>
            </a:r>
          </a:p>
          <a:p>
            <a:pPr marL="0" indent="0">
              <a:buNone/>
            </a:pPr>
            <a:r>
              <a:rPr lang="de-DE" sz="1600" b="1" dirty="0" smtClean="0"/>
              <a:t>bis 3Kg                                                                                        bis 5Kg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2,20 Mark = 11 Piaster                                                            10 Piaster (= 2 Mark)</a:t>
            </a:r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r>
              <a:rPr lang="de-DE" sz="2400" dirty="0"/>
              <a:t>via </a:t>
            </a:r>
            <a:r>
              <a:rPr lang="de-DE" sz="2400" dirty="0" smtClean="0"/>
              <a:t>Constanza-Dresden o. </a:t>
            </a:r>
            <a:r>
              <a:rPr lang="de-DE" sz="2400" dirty="0" err="1"/>
              <a:t>Myslowitz</a:t>
            </a:r>
            <a:r>
              <a:rPr lang="de-DE" sz="2400" dirty="0"/>
              <a:t> </a:t>
            </a:r>
            <a:r>
              <a:rPr lang="de-DE" sz="2400" dirty="0" smtClean="0"/>
              <a:t>  via Triest-Dresden</a:t>
            </a:r>
            <a:endParaRPr lang="de-DE" sz="2400" dirty="0"/>
          </a:p>
          <a:p>
            <a:pPr marL="0" indent="0">
              <a:buNone/>
            </a:pPr>
            <a:r>
              <a:rPr lang="de-DE" sz="1600" dirty="0" smtClean="0"/>
              <a:t>ab 1.7.96, ab 1897 ggf. Passau                                                ab 1.7.1896 </a:t>
            </a:r>
            <a:endParaRPr lang="de-DE" sz="1600" dirty="0"/>
          </a:p>
          <a:p>
            <a:pPr marL="0" indent="0">
              <a:buNone/>
            </a:pPr>
            <a:r>
              <a:rPr lang="de-DE" sz="1600" b="1" dirty="0"/>
              <a:t>bis </a:t>
            </a:r>
            <a:r>
              <a:rPr lang="de-DE" sz="1600" b="1" dirty="0" smtClean="0"/>
              <a:t>5Kg                                                                                        </a:t>
            </a:r>
            <a:r>
              <a:rPr lang="de-DE" sz="1600" b="1" dirty="0"/>
              <a:t>bis 5Kg</a:t>
            </a:r>
            <a:endParaRPr lang="de-DE" sz="1600" dirty="0"/>
          </a:p>
          <a:p>
            <a:pPr marL="0" indent="0">
              <a:buNone/>
            </a:pPr>
            <a:r>
              <a:rPr lang="de-DE" sz="1600" dirty="0" smtClean="0"/>
              <a:t>9 Piaster, ab 13.3.99 für 7 Piaster                                          10 </a:t>
            </a:r>
            <a:r>
              <a:rPr lang="de-DE" sz="1600" dirty="0"/>
              <a:t>Piaster (= 2 Mark)</a:t>
            </a:r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r>
              <a:rPr lang="de-DE" sz="1400" i="1" dirty="0" smtClean="0"/>
              <a:t>In </a:t>
            </a:r>
            <a:r>
              <a:rPr lang="de-DE" sz="1400" i="1" dirty="0"/>
              <a:t>Deutschland wurden </a:t>
            </a:r>
            <a:r>
              <a:rPr lang="de-DE" sz="1400" i="1" dirty="0" smtClean="0"/>
              <a:t>ab 1873 </a:t>
            </a:r>
            <a:r>
              <a:rPr lang="de-DE" sz="1400" i="1" dirty="0"/>
              <a:t>als "Post-Paketadressen" </a:t>
            </a:r>
            <a:r>
              <a:rPr lang="de-DE" sz="1400" i="1" dirty="0" smtClean="0"/>
              <a:t>eingeführt. </a:t>
            </a:r>
            <a:r>
              <a:rPr lang="de-DE" sz="1400" i="1" dirty="0"/>
              <a:t>Vorher wurden Begleitbriefe verwendet, bisweilen auch lose Blätter, ab 1870 auch </a:t>
            </a:r>
            <a:r>
              <a:rPr lang="de-DE" sz="1400" i="1" dirty="0" smtClean="0"/>
              <a:t>Postkarten. </a:t>
            </a:r>
            <a:r>
              <a:rPr lang="de-DE" sz="1400" i="1" dirty="0"/>
              <a:t>1914 wurde in Deutschland die Bezeichnung "Paketkarte" eingeführt. </a:t>
            </a:r>
            <a:endParaRPr lang="de-DE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30782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9011" y="247135"/>
            <a:ext cx="100500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V37a FD a. P-Karte und V42a auf Formular C 20 = Inland - 1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15.12.81 (E4)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(20.12.81) nach Hannover (21.12.81) - 6 Tage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" y="1047354"/>
            <a:ext cx="6583819" cy="584979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93" y="1047354"/>
            <a:ext cx="5203207" cy="464645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988793" y="6564930"/>
            <a:ext cx="5127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i="1" dirty="0" smtClean="0"/>
              <a:t>Quelle: WAP 137/ Los 2341</a:t>
            </a:r>
            <a:endParaRPr lang="de-DE" sz="1100" i="1" dirty="0"/>
          </a:p>
        </p:txBody>
      </p:sp>
    </p:spTree>
    <p:extLst>
      <p:ext uri="{BB962C8B-B14F-4D97-AF65-F5344CB8AC3E}">
        <p14:creationId xmlns:p14="http://schemas.microsoft.com/office/powerpoint/2010/main" val="2219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9011" y="247135"/>
            <a:ext cx="100500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V37b(2) a. P-Karte und V42a(2) auf Formular C 20 = Inland - 1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29.12.82 (E4)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(2.1.83) nach Berlin (4.1.83) -6 Tage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4" y="1115960"/>
            <a:ext cx="5694219" cy="56972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4948" y="1115960"/>
            <a:ext cx="5923280" cy="56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573427" y="247135"/>
            <a:ext cx="75705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V37c(2) und 3d(2) auf Formular A 20 = Ausland - 1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24.07.86 (E6)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(28.7.86) nach München (29.7.86) - 5 Tage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288473"/>
            <a:ext cx="5874252" cy="53738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7" y="1288473"/>
            <a:ext cx="5982825" cy="55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573427" y="247135"/>
            <a:ext cx="75705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V37d und 8a auf Formular A 20 = Ausland - 3 Wert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25.03.90 (E6)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(2.4.90) nach Berlin (3.4.90) - 9 Tage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458"/>
            <a:ext cx="6101542" cy="51675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1388100"/>
            <a:ext cx="6079177" cy="518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573427" y="247135"/>
            <a:ext cx="75705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V37d EF ! auf Formular A 20 – Ausland - 1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5.1.91 (E6) via Triest-Dresden (15.1.91) nach </a:t>
            </a:r>
            <a:r>
              <a:rPr lang="de-DE" b="1" dirty="0" err="1" smtClean="0"/>
              <a:t>Pfortzheim</a:t>
            </a:r>
            <a:r>
              <a:rPr lang="de-DE" b="1" dirty="0" smtClean="0"/>
              <a:t> (16.1.90) - 9 Tage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9" y="1629294"/>
            <a:ext cx="7581217" cy="47501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36" y="2161309"/>
            <a:ext cx="4428873" cy="3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573427" y="247135"/>
            <a:ext cx="75705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V37eI + 8b auf Formular A 20 = Ausland - 1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21.2.91 (E6)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(27.2.91) n. (</a:t>
            </a:r>
            <a:r>
              <a:rPr lang="de-DE" b="1" dirty="0" err="1" smtClean="0"/>
              <a:t>Gennep</a:t>
            </a:r>
            <a:r>
              <a:rPr lang="de-DE" b="1" dirty="0" smtClean="0"/>
              <a:t> (</a:t>
            </a:r>
            <a:r>
              <a:rPr lang="de-DE" b="1" dirty="0" err="1" smtClean="0"/>
              <a:t>Nl</a:t>
            </a:r>
            <a:r>
              <a:rPr lang="de-DE" b="1" dirty="0" smtClean="0"/>
              <a:t>)-</a:t>
            </a:r>
            <a:r>
              <a:rPr lang="de-DE" b="1" dirty="0" err="1" smtClean="0"/>
              <a:t>Rheingr</a:t>
            </a:r>
            <a:r>
              <a:rPr lang="de-DE" b="1" dirty="0" smtClean="0"/>
              <a:t>.) - 7 Tage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174"/>
            <a:ext cx="8147339" cy="48404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39" y="1980356"/>
            <a:ext cx="4044661" cy="35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15559" y="246786"/>
            <a:ext cx="88863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V37e + M50d! + 6c(2) auf Formular A 20 = Ausland -3 Wert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14.7.91 (E6) via Varna-</a:t>
            </a:r>
            <a:r>
              <a:rPr lang="de-DE" b="1" dirty="0" err="1" smtClean="0"/>
              <a:t>Cöln</a:t>
            </a:r>
            <a:r>
              <a:rPr lang="de-DE" b="1" dirty="0" smtClean="0"/>
              <a:t> (23.7.91) nach Brüssel (25.7.91) - 11 Tage</a:t>
            </a:r>
          </a:p>
          <a:p>
            <a:r>
              <a:rPr lang="de-DE" b="1" dirty="0" smtClean="0"/>
              <a:t>2,60 = 13 Piaster da + weitere Grenz-Überschreitung nach Belgien + 0,40 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9" y="1324004"/>
            <a:ext cx="8814487" cy="55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de-DE" b="1" dirty="0" smtClean="0"/>
              <a:t>Gliederung                     Berlin 13.11.2021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</a:t>
            </a:r>
            <a:r>
              <a:rPr lang="de-DE" b="1" dirty="0" smtClean="0">
                <a:solidFill>
                  <a:srgbClr val="FF0000"/>
                </a:solidFill>
              </a:rPr>
              <a:t>Die Freimarke für den Innendienst ----- 2 Mark im Oval</a:t>
            </a:r>
          </a:p>
          <a:p>
            <a:r>
              <a:rPr lang="de-DE" dirty="0" smtClean="0"/>
              <a:t>P) Deutsche Postämter und Ihre Entwertungsstempel </a:t>
            </a:r>
            <a:r>
              <a:rPr lang="de-DE" sz="2000" dirty="0" smtClean="0"/>
              <a:t>in </a:t>
            </a:r>
            <a:r>
              <a:rPr lang="de-DE" sz="2000" dirty="0" err="1" smtClean="0"/>
              <a:t>Constantinopel</a:t>
            </a:r>
            <a:endParaRPr lang="de-DE" sz="2000" dirty="0" smtClean="0"/>
          </a:p>
          <a:p>
            <a:r>
              <a:rPr lang="de-DE" dirty="0" smtClean="0"/>
              <a:t>1) DR Nr. 37 in ihren Farben a-f 1875-1900</a:t>
            </a:r>
          </a:p>
          <a:p>
            <a:r>
              <a:rPr lang="de-DE" dirty="0" smtClean="0"/>
              <a:t>2) Nutzung als V37 bei der DPT 1875-1900</a:t>
            </a:r>
          </a:p>
          <a:p>
            <a:r>
              <a:rPr lang="de-DE" dirty="0" smtClean="0"/>
              <a:t>3) Porto- und Leitwegübersicht Paketkarten 1881-1900 </a:t>
            </a:r>
            <a:r>
              <a:rPr lang="de-DE" sz="2000" dirty="0" smtClean="0"/>
              <a:t>aus </a:t>
            </a:r>
            <a:r>
              <a:rPr lang="de-DE" sz="2000" dirty="0" err="1" smtClean="0"/>
              <a:t>Constantinopel</a:t>
            </a:r>
            <a:r>
              <a:rPr lang="de-DE" sz="2000" dirty="0" smtClean="0"/>
              <a:t> </a:t>
            </a:r>
          </a:p>
          <a:p>
            <a:r>
              <a:rPr lang="de-DE" dirty="0" smtClean="0"/>
              <a:t>4) Beispiele für die Farben V37a-V37f auf Paketkarten </a:t>
            </a:r>
            <a:r>
              <a:rPr lang="de-DE" sz="2000" dirty="0" smtClean="0"/>
              <a:t>aus </a:t>
            </a:r>
            <a:r>
              <a:rPr lang="de-DE" sz="2000" dirty="0" err="1" smtClean="0"/>
              <a:t>Constantinopel</a:t>
            </a:r>
            <a:r>
              <a:rPr lang="de-DE" dirty="0" smtClean="0"/>
              <a:t> </a:t>
            </a:r>
          </a:p>
          <a:p>
            <a:r>
              <a:rPr lang="de-DE" dirty="0" smtClean="0"/>
              <a:t>5) Nachtrag-Besonderheiten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449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223181" y="263760"/>
            <a:ext cx="9001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V37e + M50d! + 6c(2) auf Formular A 20 = Ausland - 3 Wert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14.7.91 (E6) via Varna-</a:t>
            </a:r>
            <a:r>
              <a:rPr lang="de-DE" b="1" dirty="0" err="1" smtClean="0"/>
              <a:t>Cöln</a:t>
            </a:r>
            <a:r>
              <a:rPr lang="de-DE" b="1" dirty="0" smtClean="0"/>
              <a:t> (23.7.91) nach Brüssel (25.7.91) - 11 Tage</a:t>
            </a:r>
          </a:p>
          <a:p>
            <a:r>
              <a:rPr lang="de-DE" b="1" dirty="0" smtClean="0"/>
              <a:t>2,60 = 13 Piaster da + weitere Grenz-Überschreitung nach Belgien + 0,40 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81" y="1438990"/>
            <a:ext cx="8544271" cy="52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573427" y="247135"/>
            <a:ext cx="75705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V37e + 8d auf Formular A 20 = Ausland – 3 Wert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19.12.94 (E7) via Varna-(</a:t>
            </a:r>
            <a:r>
              <a:rPr lang="de-DE" b="1" dirty="0" err="1" smtClean="0"/>
              <a:t>Myslowitz</a:t>
            </a:r>
            <a:r>
              <a:rPr lang="de-DE" b="1" dirty="0" smtClean="0"/>
              <a:t>) nach Düsseldorf (27.12.94) - 8 Tage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4865"/>
            <a:ext cx="7946490" cy="48180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91" y="2382212"/>
            <a:ext cx="4132658" cy="32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52944" y="117526"/>
            <a:ext cx="1113905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V37f(2)+ 8d(2)+10d(2, eine </a:t>
            </a:r>
            <a:r>
              <a:rPr lang="de-DE" sz="2800" b="1" dirty="0" err="1" smtClean="0">
                <a:solidFill>
                  <a:srgbClr val="FF0000"/>
                </a:solidFill>
              </a:rPr>
              <a:t>entf</a:t>
            </a:r>
            <a:r>
              <a:rPr lang="de-DE" sz="2800" b="1" dirty="0" smtClean="0">
                <a:solidFill>
                  <a:srgbClr val="FF0000"/>
                </a:solidFill>
              </a:rPr>
              <a:t>.) a Formular A 20 = Ausland - 3 Wert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10.02.99 (E7)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(14.2.99) nach Leipzig (15.2.99) - 5 Tage</a:t>
            </a:r>
          </a:p>
          <a:p>
            <a:r>
              <a:rPr lang="de-DE" b="1" dirty="0" smtClean="0"/>
              <a:t>     5,40 </a:t>
            </a:r>
            <a:r>
              <a:rPr lang="de-DE" b="1" dirty="0"/>
              <a:t>= </a:t>
            </a:r>
            <a:r>
              <a:rPr lang="de-DE" b="1" dirty="0" smtClean="0"/>
              <a:t>27 </a:t>
            </a:r>
            <a:r>
              <a:rPr lang="de-DE" b="1" dirty="0"/>
              <a:t>Piaster </a:t>
            </a:r>
            <a:r>
              <a:rPr lang="de-DE" b="1" dirty="0" smtClean="0"/>
              <a:t>für 3 Pakete a´ 9 Piaster  erst ab 13.3.99 a´ 7 Piaster</a:t>
            </a:r>
            <a:endParaRPr lang="de-DE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4" y="1471743"/>
            <a:ext cx="8836766" cy="53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850449" y="197259"/>
            <a:ext cx="110891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V37f(2)+ 8d(2)+10d(2, eine </a:t>
            </a:r>
            <a:r>
              <a:rPr lang="de-DE" sz="2800" b="1" dirty="0" err="1" smtClean="0">
                <a:solidFill>
                  <a:srgbClr val="FF0000"/>
                </a:solidFill>
              </a:rPr>
              <a:t>entf</a:t>
            </a:r>
            <a:r>
              <a:rPr lang="de-DE" sz="2800" b="1" dirty="0" smtClean="0">
                <a:solidFill>
                  <a:srgbClr val="FF0000"/>
                </a:solidFill>
              </a:rPr>
              <a:t>.) a Formular A 20 = Ausland - 3 Wert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10.02.99 (E8) via Varna-</a:t>
            </a:r>
            <a:r>
              <a:rPr lang="de-DE" b="1" dirty="0" err="1" smtClean="0"/>
              <a:t>Myslowitz</a:t>
            </a:r>
            <a:r>
              <a:rPr lang="de-DE" b="1" dirty="0" smtClean="0"/>
              <a:t> (14.2.99) nach Leipzig (15.2.99) - 5 Tage</a:t>
            </a:r>
          </a:p>
          <a:p>
            <a:r>
              <a:rPr lang="de-DE" b="1" dirty="0" smtClean="0"/>
              <a:t>     5,40 </a:t>
            </a:r>
            <a:r>
              <a:rPr lang="de-DE" b="1" dirty="0"/>
              <a:t>= </a:t>
            </a:r>
            <a:r>
              <a:rPr lang="de-DE" b="1" dirty="0" smtClean="0"/>
              <a:t>27 </a:t>
            </a:r>
            <a:r>
              <a:rPr lang="de-DE" b="1" dirty="0"/>
              <a:t>Piaster </a:t>
            </a:r>
            <a:r>
              <a:rPr lang="de-DE" b="1" dirty="0" smtClean="0"/>
              <a:t>für 3 Pakete a´ 9 Piaster  erst ab 13.3.99 a´ 7 Piaster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9" y="1371601"/>
            <a:ext cx="8805942" cy="53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573427" y="247135"/>
            <a:ext cx="83543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8d(2)+10d(2) a Formular A 20 = Ausland – 3 Wert - Zoll</a:t>
            </a:r>
            <a:r>
              <a:rPr lang="de-DE" sz="2800" b="1" dirty="0">
                <a:solidFill>
                  <a:srgbClr val="FF0000"/>
                </a:solidFill>
              </a:rPr>
              <a:t/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b="1" dirty="0" smtClean="0"/>
              <a:t>5.01.00 (E7) via Constanta (7.1.00) - Wien (13.1.00) nach Buchs (15.1.00) - 10 Tage</a:t>
            </a:r>
          </a:p>
          <a:p>
            <a:r>
              <a:rPr lang="de-DE" b="1" dirty="0" smtClean="0"/>
              <a:t>1,40 </a:t>
            </a:r>
            <a:r>
              <a:rPr lang="de-DE" b="1" dirty="0"/>
              <a:t>= </a:t>
            </a:r>
            <a:r>
              <a:rPr lang="de-DE" b="1" dirty="0" smtClean="0"/>
              <a:t>7 </a:t>
            </a:r>
            <a:r>
              <a:rPr lang="de-DE" b="1" dirty="0"/>
              <a:t>Piaster </a:t>
            </a:r>
            <a:r>
              <a:rPr lang="de-DE" b="1" dirty="0" smtClean="0"/>
              <a:t>für 1 Pakete a´ 7 berührte nicht </a:t>
            </a:r>
            <a:r>
              <a:rPr lang="de-DE" b="1" dirty="0" err="1" smtClean="0"/>
              <a:t>Dtl</a:t>
            </a:r>
            <a:r>
              <a:rPr lang="de-DE" b="1" dirty="0" smtClean="0"/>
              <a:t>., ging von Wien in die Schweiz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" y="1601352"/>
            <a:ext cx="7838865" cy="493017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40" y="2217124"/>
            <a:ext cx="4261360" cy="36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6" y="167951"/>
            <a:ext cx="9942594" cy="66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838200" y="66503"/>
            <a:ext cx="9994642" cy="1277105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          </a:t>
            </a:r>
            <a:r>
              <a:rPr lang="de-DE" sz="4000" dirty="0" smtClean="0">
                <a:solidFill>
                  <a:schemeClr val="accent5"/>
                </a:solidFill>
              </a:rPr>
              <a:t>5) </a:t>
            </a:r>
            <a:r>
              <a:rPr lang="de-DE" sz="4000" dirty="0" smtClean="0"/>
              <a:t>Nutzung im Sommersitz d. dt. Botschaft in                </a:t>
            </a:r>
          </a:p>
          <a:p>
            <a:r>
              <a:rPr lang="de-DE" sz="4000" dirty="0"/>
              <a:t> </a:t>
            </a:r>
            <a:r>
              <a:rPr lang="de-DE" sz="4000" dirty="0" smtClean="0"/>
              <a:t>                                       </a:t>
            </a:r>
            <a:r>
              <a:rPr lang="de-DE" sz="4000" dirty="0" err="1" smtClean="0"/>
              <a:t>Büjükdere</a:t>
            </a:r>
            <a:r>
              <a:rPr lang="de-DE" sz="4000" dirty="0" smtClean="0"/>
              <a:t> bis 1884</a:t>
            </a:r>
            <a:br>
              <a:rPr lang="de-DE" sz="4000" dirty="0" smtClean="0"/>
            </a:br>
            <a:r>
              <a:rPr lang="de-DE" sz="4000" dirty="0" smtClean="0"/>
              <a:t>        b) </a:t>
            </a:r>
            <a:r>
              <a:rPr lang="de-DE" sz="4000" dirty="0" err="1" smtClean="0"/>
              <a:t>rosakarmin</a:t>
            </a:r>
            <a:r>
              <a:rPr lang="de-DE" sz="4000" dirty="0" smtClean="0"/>
              <a:t> 11.10.1883 (3 bekannt nur das Datum)</a:t>
            </a:r>
            <a:endParaRPr lang="de-DE" sz="4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9" y="1580211"/>
            <a:ext cx="4986940" cy="478421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62" y="1758038"/>
            <a:ext cx="4989576" cy="43539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931757" y="6179764"/>
            <a:ext cx="4901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i="1" dirty="0"/>
              <a:t>Quelle: WAP 137/ Los </a:t>
            </a:r>
            <a:r>
              <a:rPr lang="de-DE" sz="1100" b="1" i="1" dirty="0" smtClean="0"/>
              <a:t>2342</a:t>
            </a:r>
            <a:endParaRPr lang="de-DE" sz="1100" i="1" dirty="0"/>
          </a:p>
        </p:txBody>
      </p:sp>
    </p:spTree>
    <p:extLst>
      <p:ext uri="{BB962C8B-B14F-4D97-AF65-F5344CB8AC3E}">
        <p14:creationId xmlns:p14="http://schemas.microsoft.com/office/powerpoint/2010/main" val="18148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" y="158657"/>
            <a:ext cx="10914366" cy="65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838200" y="66503"/>
            <a:ext cx="9994642" cy="1277105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          </a:t>
            </a:r>
            <a:r>
              <a:rPr lang="de-DE" sz="4000" dirty="0" smtClean="0">
                <a:solidFill>
                  <a:schemeClr val="accent5"/>
                </a:solidFill>
              </a:rPr>
              <a:t>5) </a:t>
            </a:r>
            <a:r>
              <a:rPr lang="de-DE" sz="4000" dirty="0" smtClean="0"/>
              <a:t>Nutzung im Sommersitz d. dt. Botschaft in                </a:t>
            </a:r>
          </a:p>
          <a:p>
            <a:r>
              <a:rPr lang="de-DE" sz="4000" dirty="0"/>
              <a:t> </a:t>
            </a:r>
            <a:r>
              <a:rPr lang="de-DE" sz="4000" dirty="0" smtClean="0"/>
              <a:t>                                       </a:t>
            </a:r>
            <a:r>
              <a:rPr lang="de-DE" sz="4000" dirty="0" err="1" smtClean="0"/>
              <a:t>Therapia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c) mittelrosalila 1885-87 </a:t>
            </a:r>
            <a:r>
              <a:rPr lang="de-DE" sz="4000" dirty="0" err="1" smtClean="0"/>
              <a:t>hsl</a:t>
            </a:r>
            <a:r>
              <a:rPr lang="de-DE" sz="4000" dirty="0" smtClean="0"/>
              <a:t>.  und    1888 per E3-Stempel</a:t>
            </a:r>
            <a:endParaRPr lang="de-DE" sz="4000" dirty="0"/>
          </a:p>
        </p:txBody>
      </p:sp>
      <p:sp>
        <p:nvSpPr>
          <p:cNvPr id="2" name="Rechteck 1"/>
          <p:cNvSpPr/>
          <p:nvPr/>
        </p:nvSpPr>
        <p:spPr>
          <a:xfrm>
            <a:off x="1230283" y="1343608"/>
            <a:ext cx="9434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                                                               6 / 8 / 1887 = Samstag 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3" y="1796068"/>
            <a:ext cx="9062210" cy="48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838200" y="66503"/>
            <a:ext cx="9994642" cy="1277105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          </a:t>
            </a:r>
            <a:r>
              <a:rPr lang="de-DE" sz="4000" dirty="0" smtClean="0">
                <a:solidFill>
                  <a:schemeClr val="accent5"/>
                </a:solidFill>
              </a:rPr>
              <a:t>5) </a:t>
            </a:r>
            <a:r>
              <a:rPr lang="de-DE" sz="4000" dirty="0" smtClean="0"/>
              <a:t>Nutzung im Sommersitz d. dt. Botschaft in                </a:t>
            </a:r>
          </a:p>
          <a:p>
            <a:r>
              <a:rPr lang="de-DE" sz="4000" dirty="0"/>
              <a:t> </a:t>
            </a:r>
            <a:r>
              <a:rPr lang="de-DE" sz="4000" dirty="0" smtClean="0"/>
              <a:t>                                       </a:t>
            </a:r>
            <a:r>
              <a:rPr lang="de-DE" sz="4000" dirty="0" err="1" smtClean="0"/>
              <a:t>Therapia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c) mittelrosalila 1885-87 </a:t>
            </a:r>
            <a:r>
              <a:rPr lang="de-DE" sz="4000" dirty="0" err="1" smtClean="0"/>
              <a:t>hsl</a:t>
            </a:r>
            <a:r>
              <a:rPr lang="de-DE" sz="4000" dirty="0" smtClean="0"/>
              <a:t>.  und    1888 per E3-Stempel</a:t>
            </a:r>
            <a:endParaRPr lang="de-DE" sz="4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9" y="1654235"/>
            <a:ext cx="11350080" cy="485809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230283" y="1343608"/>
            <a:ext cx="9434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             1 / 8 / 1885 = Samstag                                                                     26  / 6 / 1888= Dienstag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010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92075" y="1"/>
          <a:ext cx="551789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kument" r:id="rId3" imgW="6097562" imgH="9181482" progId="Word.Document.12">
                  <p:embed/>
                </p:oleObj>
              </mc:Choice>
              <mc:Fallback>
                <p:oleObj name="Dokument" r:id="rId3" imgW="6097562" imgH="9181482" progId="Word.Document.12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1"/>
                        <a:ext cx="551789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224327"/>
              </p:ext>
            </p:extLst>
          </p:nvPr>
        </p:nvGraphicFramePr>
        <p:xfrm>
          <a:off x="5899150" y="0"/>
          <a:ext cx="4994275" cy="705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kument" r:id="rId5" imgW="6071903" imgH="8596961" progId="Word.Document.12">
                  <p:embed/>
                </p:oleObj>
              </mc:Choice>
              <mc:Fallback>
                <p:oleObj name="Dokument" r:id="rId5" imgW="6071903" imgH="8596961" progId="Word.Document.12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9150" y="0"/>
                        <a:ext cx="4994275" cy="705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5" y="258627"/>
            <a:ext cx="8384205" cy="617108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605587" y="5438894"/>
            <a:ext cx="3502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</a:rPr>
              <a:t>Immerwährender Kalender 1801-1980 Handbuch Dr. </a:t>
            </a:r>
            <a:r>
              <a:rPr lang="de-DE" b="1" dirty="0" err="1" smtClean="0">
                <a:latin typeface="Arial" panose="020B0604020202020204" pitchFamily="34" charset="0"/>
              </a:rPr>
              <a:t>Ey</a:t>
            </a:r>
            <a:r>
              <a:rPr lang="de-DE" b="1" dirty="0" smtClean="0">
                <a:latin typeface="Arial" panose="020B0604020202020204" pitchFamily="34" charset="0"/>
              </a:rPr>
              <a:t> (aus Berichte Nr. 92, S.1837)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75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2289" y="249381"/>
            <a:ext cx="2187295" cy="6539345"/>
          </a:xfrm>
        </p:spPr>
        <p:txBody>
          <a:bodyPr>
            <a:normAutofit fontScale="90000"/>
          </a:bodyPr>
          <a:lstStyle/>
          <a:p>
            <a:r>
              <a:rPr lang="de-DE" sz="1300" b="1" u="sng" dirty="0" err="1" smtClean="0">
                <a:solidFill>
                  <a:srgbClr val="FF0000"/>
                </a:solidFill>
              </a:rPr>
              <a:t>Leitwege</a:t>
            </a:r>
            <a:r>
              <a:rPr lang="de-DE" sz="1300" b="1" u="sng" dirty="0" smtClean="0">
                <a:solidFill>
                  <a:srgbClr val="FF0000"/>
                </a:solidFill>
              </a:rPr>
              <a:t>  Briefpost- 1870-1875            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 smtClean="0"/>
              <a:t>I    : via Belgrad    (ab1.3.70-Dez.71)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err="1" smtClean="0"/>
              <a:t>IIa</a:t>
            </a:r>
            <a:r>
              <a:rPr lang="de-DE" sz="1200" b="1" dirty="0" smtClean="0"/>
              <a:t> : via Varna und Donau (Sommer)</a:t>
            </a:r>
            <a:br>
              <a:rPr lang="de-DE" sz="1200" b="1" dirty="0" smtClean="0"/>
            </a:br>
            <a:r>
              <a:rPr lang="de-DE" sz="1200" b="1" dirty="0" smtClean="0"/>
              <a:t>                               (ab 1.3.70)                      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err="1" smtClean="0"/>
              <a:t>IIb</a:t>
            </a:r>
            <a:r>
              <a:rPr lang="de-DE" sz="1200" b="1" dirty="0" smtClean="0"/>
              <a:t> : via </a:t>
            </a:r>
            <a:r>
              <a:rPr lang="de-DE" sz="1200" b="1" dirty="0" err="1" smtClean="0"/>
              <a:t>Varne</a:t>
            </a:r>
            <a:r>
              <a:rPr lang="de-DE" sz="1200" b="1" dirty="0" smtClean="0"/>
              <a:t>/Bukarest/</a:t>
            </a:r>
            <a:r>
              <a:rPr lang="de-DE" sz="1200" b="1" smtClean="0"/>
              <a:t>Siebenbgn.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 smtClean="0"/>
              <a:t>         (Winter) + (ab Nov.70-31.3.72) 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err="1" smtClean="0"/>
              <a:t>IIc</a:t>
            </a:r>
            <a:r>
              <a:rPr lang="de-DE" sz="1200" b="1" dirty="0" smtClean="0"/>
              <a:t> : via Varna/Bukarest/Lemberg</a:t>
            </a:r>
            <a:br>
              <a:rPr lang="de-DE" sz="1200" b="1" dirty="0" smtClean="0"/>
            </a:br>
            <a:r>
              <a:rPr lang="de-DE" sz="1200" b="1" dirty="0" smtClean="0"/>
              <a:t>         (Winter) + (ab 1.11.1872)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>III : via Triest    (ab 1.3.70-31.10.75)</a:t>
            </a:r>
            <a:br>
              <a:rPr lang="de-DE" sz="1200" b="1" dirty="0" smtClean="0"/>
            </a:br>
            <a:r>
              <a:rPr lang="de-DE" sz="1200" b="1" dirty="0" smtClean="0"/>
              <a:t>IV : via Odessa (ab 1.11.73)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>               </a:t>
            </a:r>
            <a:r>
              <a:rPr lang="de-DE" sz="1600" b="1" dirty="0" smtClean="0">
                <a:solidFill>
                  <a:srgbClr val="0070C0"/>
                </a:solidFill>
              </a:rPr>
              <a:t>Vielen Dank</a:t>
            </a:r>
            <a:br>
              <a:rPr lang="de-DE" sz="1600" b="1" dirty="0" smtClean="0">
                <a:solidFill>
                  <a:srgbClr val="0070C0"/>
                </a:solidFill>
              </a:rPr>
            </a:br>
            <a:r>
              <a:rPr lang="de-DE" sz="1600" b="1" dirty="0" smtClean="0">
                <a:solidFill>
                  <a:srgbClr val="0070C0"/>
                </a:solidFill>
              </a:rPr>
              <a:t>   für Ihre Aufmerksamkeit</a:t>
            </a:r>
            <a:br>
              <a:rPr lang="de-DE" sz="1600" b="1" dirty="0" smtClean="0">
                <a:solidFill>
                  <a:srgbClr val="0070C0"/>
                </a:solidFill>
              </a:rPr>
            </a:br>
            <a:r>
              <a:rPr lang="de-DE" sz="1600" b="1" dirty="0" smtClean="0">
                <a:solidFill>
                  <a:srgbClr val="0070C0"/>
                </a:solidFill>
              </a:rPr>
              <a:t>         </a:t>
            </a:r>
            <a:br>
              <a:rPr lang="de-DE" sz="1600" b="1" dirty="0" smtClean="0">
                <a:solidFill>
                  <a:srgbClr val="0070C0"/>
                </a:solidFill>
              </a:rPr>
            </a:br>
            <a:r>
              <a:rPr lang="de-DE" sz="1600" b="1" dirty="0">
                <a:solidFill>
                  <a:srgbClr val="0070C0"/>
                </a:solidFill>
              </a:rPr>
              <a:t> </a:t>
            </a:r>
            <a:r>
              <a:rPr lang="de-DE" sz="1600" b="1" dirty="0" smtClean="0">
                <a:solidFill>
                  <a:srgbClr val="0070C0"/>
                </a:solidFill>
              </a:rPr>
              <a:t>         Tilmann </a:t>
            </a:r>
            <a:r>
              <a:rPr lang="de-DE" sz="1600" b="1" dirty="0" err="1" smtClean="0">
                <a:solidFill>
                  <a:srgbClr val="0070C0"/>
                </a:solidFill>
              </a:rPr>
              <a:t>Nössig</a:t>
            </a:r>
            <a:r>
              <a:rPr lang="de-DE" sz="1600" b="1" dirty="0" smtClean="0">
                <a:solidFill>
                  <a:srgbClr val="0070C0"/>
                </a:solidFill>
              </a:rPr>
              <a:t/>
            </a:r>
            <a:br>
              <a:rPr lang="de-DE" sz="1600" b="1" dirty="0" smtClean="0">
                <a:solidFill>
                  <a:srgbClr val="0070C0"/>
                </a:solidFill>
              </a:rPr>
            </a:br>
            <a:r>
              <a:rPr lang="de-DE" sz="1600" b="1" dirty="0" smtClean="0">
                <a:solidFill>
                  <a:srgbClr val="0070C0"/>
                </a:solidFill>
              </a:rPr>
              <a:t/>
            </a:r>
            <a:br>
              <a:rPr lang="de-DE" sz="1600" b="1" dirty="0" smtClean="0">
                <a:solidFill>
                  <a:srgbClr val="0070C0"/>
                </a:solidFill>
              </a:rPr>
            </a:br>
            <a:r>
              <a:rPr lang="de-DE" sz="1600" b="1" dirty="0">
                <a:solidFill>
                  <a:srgbClr val="0070C0"/>
                </a:solidFill>
              </a:rPr>
              <a:t/>
            </a:r>
            <a:br>
              <a:rPr lang="de-DE" sz="1600" b="1" dirty="0">
                <a:solidFill>
                  <a:srgbClr val="0070C0"/>
                </a:solidFill>
              </a:rPr>
            </a:br>
            <a:r>
              <a:rPr lang="de-DE" sz="1600" b="1" dirty="0" smtClean="0">
                <a:solidFill>
                  <a:srgbClr val="0070C0"/>
                </a:solidFill>
              </a:rPr>
              <a:t/>
            </a:r>
            <a:br>
              <a:rPr lang="de-DE" sz="1600" b="1" dirty="0" smtClean="0">
                <a:solidFill>
                  <a:srgbClr val="0070C0"/>
                </a:solidFill>
              </a:rPr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 smtClean="0"/>
              <a:t>                       </a:t>
            </a:r>
            <a:r>
              <a:rPr lang="de-DE" sz="1400" b="1" dirty="0" smtClean="0">
                <a:solidFill>
                  <a:srgbClr val="FF0000"/>
                </a:solidFill>
              </a:rPr>
              <a:t>Arge </a:t>
            </a:r>
            <a:br>
              <a:rPr lang="de-DE" sz="1400" b="1" dirty="0" smtClean="0">
                <a:solidFill>
                  <a:srgbClr val="FF0000"/>
                </a:solidFill>
              </a:rPr>
            </a:br>
            <a:r>
              <a:rPr lang="de-DE" sz="1400" b="1" dirty="0" smtClean="0">
                <a:solidFill>
                  <a:srgbClr val="FF0000"/>
                </a:solidFill>
              </a:rPr>
              <a:t>Kolonialpostwertzeichen e. V.</a:t>
            </a:r>
            <a:br>
              <a:rPr lang="de-DE" sz="1400" b="1" dirty="0" smtClean="0">
                <a:solidFill>
                  <a:srgbClr val="FF0000"/>
                </a:solidFill>
              </a:rPr>
            </a:b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 smtClean="0"/>
              <a:t>                   </a:t>
            </a:r>
            <a:r>
              <a:rPr lang="de-DE" sz="1200" b="1" u="sng" dirty="0" smtClean="0"/>
              <a:t>Homepage: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 smtClean="0"/>
              <a:t>     </a:t>
            </a:r>
            <a:r>
              <a:rPr lang="de-DE" sz="1400" b="1" dirty="0" smtClean="0">
                <a:hlinkClick r:id="rId2"/>
              </a:rPr>
              <a:t>www.kolonialmarken.de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200" b="1" dirty="0" smtClean="0"/>
              <a:t>                    </a:t>
            </a:r>
            <a:br>
              <a:rPr lang="de-DE" sz="1200" b="1" dirty="0" smtClean="0"/>
            </a:br>
            <a:r>
              <a:rPr lang="de-DE" sz="1200" b="1" dirty="0"/>
              <a:t> </a:t>
            </a:r>
            <a:r>
              <a:rPr lang="de-DE" sz="1200" b="1" dirty="0" smtClean="0"/>
              <a:t>                    </a:t>
            </a:r>
            <a:br>
              <a:rPr lang="de-DE" sz="1200" b="1" dirty="0" smtClean="0"/>
            </a:br>
            <a:r>
              <a:rPr lang="de-DE" sz="1200" b="1" dirty="0"/>
              <a:t> </a:t>
            </a:r>
            <a:r>
              <a:rPr lang="de-DE" sz="1200" b="1" dirty="0" smtClean="0"/>
              <a:t>                        </a:t>
            </a:r>
            <a:r>
              <a:rPr lang="de-DE" sz="1200" b="1" u="sng" dirty="0" smtClean="0"/>
              <a:t>Mail:</a:t>
            </a:r>
            <a:r>
              <a:rPr lang="de-DE" sz="1200" b="1" dirty="0" smtClean="0"/>
              <a:t/>
            </a:r>
            <a:br>
              <a:rPr lang="de-DE" sz="1200" b="1" dirty="0" smtClean="0"/>
            </a:br>
            <a:r>
              <a:rPr lang="de-DE" sz="1100" b="1" dirty="0" smtClean="0">
                <a:hlinkClick r:id="rId3"/>
              </a:rPr>
              <a:t>geschaeftsfuehrer@kolonialmarken.de</a:t>
            </a:r>
            <a:r>
              <a:rPr lang="de-DE" sz="1000" b="1" dirty="0" smtClean="0"/>
              <a:t/>
            </a:r>
            <a:br>
              <a:rPr lang="de-DE" sz="1000" b="1" dirty="0" smtClean="0"/>
            </a:br>
            <a:endParaRPr lang="de-DE" sz="10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" y="157268"/>
            <a:ext cx="10008974" cy="6631459"/>
          </a:xfrm>
        </p:spPr>
      </p:pic>
    </p:spTree>
    <p:extLst>
      <p:ext uri="{BB962C8B-B14F-4D97-AF65-F5344CB8AC3E}">
        <p14:creationId xmlns:p14="http://schemas.microsoft.com/office/powerpoint/2010/main" val="12176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451" y="66502"/>
            <a:ext cx="11406373" cy="2327563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/>
              <a:t>          </a:t>
            </a:r>
            <a:r>
              <a:rPr lang="de-DE" dirty="0" smtClean="0">
                <a:solidFill>
                  <a:schemeClr val="accent5"/>
                </a:solidFill>
              </a:rPr>
              <a:t>1) </a:t>
            </a:r>
            <a:r>
              <a:rPr lang="de-DE" dirty="0" smtClean="0"/>
              <a:t>DR 37 – 2 Mark - Innendienstmarke</a:t>
            </a:r>
            <a:br>
              <a:rPr lang="de-DE" dirty="0" smtClean="0"/>
            </a:br>
            <a:r>
              <a:rPr lang="de-DE" sz="2800" dirty="0" smtClean="0"/>
              <a:t>in Gliederung und Untergruppen auf die Arbeit von Roman </a:t>
            </a:r>
            <a:r>
              <a:rPr lang="de-DE" sz="2800" dirty="0" err="1" smtClean="0"/>
              <a:t>Stoebe</a:t>
            </a:r>
            <a:r>
              <a:rPr lang="de-DE" sz="2800" dirty="0" smtClean="0"/>
              <a:t> (1930) gegr.</a:t>
            </a:r>
            <a:br>
              <a:rPr lang="de-DE" sz="2800" dirty="0" smtClean="0"/>
            </a:br>
            <a:r>
              <a:rPr lang="de-DE" sz="2800" dirty="0" smtClean="0"/>
              <a:t>                 a + b (je in 4 UG); c (3 UG) +d (2 UG); e (4 UG) + f (2 UG)</a:t>
            </a:r>
            <a:br>
              <a:rPr lang="de-DE" sz="2800" dirty="0" smtClean="0"/>
            </a:br>
            <a:r>
              <a:rPr lang="de-DE" dirty="0" smtClean="0"/>
              <a:t>a) </a:t>
            </a:r>
            <a:r>
              <a:rPr lang="de-DE" dirty="0" err="1" smtClean="0"/>
              <a:t>violettpurpur</a:t>
            </a:r>
            <a:r>
              <a:rPr lang="de-DE" dirty="0" smtClean="0"/>
              <a:t> 1875-1882 </a:t>
            </a:r>
            <a:r>
              <a:rPr lang="de-DE" dirty="0"/>
              <a:t>(89/93 OPD Opeln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smtClean="0"/>
              <a:t>b) lebhaftrosalila 1880-1884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</a:t>
            </a:r>
          </a:p>
          <a:p>
            <a:pPr marL="0" indent="0">
              <a:buNone/>
            </a:pP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" y="2394065"/>
            <a:ext cx="4274127" cy="43829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84" y="1942119"/>
            <a:ext cx="3449889" cy="48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27" y="66503"/>
            <a:ext cx="11813697" cy="989214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5"/>
                </a:solidFill>
              </a:rPr>
              <a:t>2)     </a:t>
            </a:r>
            <a:r>
              <a:rPr lang="de-DE" dirty="0" smtClean="0"/>
              <a:t>a) </a:t>
            </a:r>
            <a:r>
              <a:rPr lang="de-DE" dirty="0" err="1" smtClean="0"/>
              <a:t>violettpurpur</a:t>
            </a:r>
            <a:r>
              <a:rPr lang="de-DE" dirty="0" smtClean="0"/>
              <a:t> 1875-1882 (FD 3.3.1875)</a:t>
            </a:r>
            <a:br>
              <a:rPr lang="de-DE" dirty="0" smtClean="0"/>
            </a:br>
            <a:r>
              <a:rPr lang="de-DE" sz="2200" u="sng" dirty="0" smtClean="0"/>
              <a:t>Entwertung war </a:t>
            </a:r>
            <a:r>
              <a:rPr lang="de-DE" sz="2200" b="1" u="sng" dirty="0" smtClean="0"/>
              <a:t>ausschließlich handschriftlich </a:t>
            </a:r>
            <a:r>
              <a:rPr lang="de-DE" sz="2200" u="sng" dirty="0" smtClean="0"/>
              <a:t>vorgeschrieben </a:t>
            </a:r>
            <a:r>
              <a:rPr lang="de-DE" sz="2200" dirty="0" smtClean="0"/>
              <a:t>( auch </a:t>
            </a:r>
            <a:r>
              <a:rPr lang="de-DE" sz="2200" dirty="0" err="1" smtClean="0"/>
              <a:t>Cospoli</a:t>
            </a:r>
            <a:r>
              <a:rPr lang="de-DE" sz="2200" dirty="0" smtClean="0"/>
              <a:t> u. </a:t>
            </a:r>
            <a:r>
              <a:rPr lang="de-DE" sz="2200" dirty="0" err="1" smtClean="0"/>
              <a:t>Cople</a:t>
            </a:r>
            <a:r>
              <a:rPr lang="de-DE" sz="2200" dirty="0" smtClean="0"/>
              <a:t> bekannt o. mehrere Marken)       </a:t>
            </a:r>
            <a:endParaRPr lang="de-DE" sz="2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" y="1155470"/>
            <a:ext cx="10113536" cy="556121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4547061"/>
            <a:ext cx="2570018" cy="1629901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</a:t>
            </a:r>
          </a:p>
          <a:p>
            <a:pPr marL="0" indent="0">
              <a:buNone/>
            </a:pP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5362011"/>
            <a:ext cx="229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November 1876 </a:t>
            </a:r>
            <a:r>
              <a:rPr lang="de-DE" b="1" u="sng" dirty="0" err="1" smtClean="0">
                <a:solidFill>
                  <a:srgbClr val="FF0000"/>
                </a:solidFill>
              </a:rPr>
              <a:t>hsl</a:t>
            </a:r>
            <a:r>
              <a:rPr lang="de-DE" b="1" u="sng" dirty="0" smtClean="0">
                <a:solidFill>
                  <a:srgbClr val="FF0000"/>
                </a:solidFill>
              </a:rPr>
              <a:t>. + Entwertung mit E3 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i="1" dirty="0" smtClean="0">
                <a:solidFill>
                  <a:srgbClr val="FF0000"/>
                </a:solidFill>
              </a:rPr>
              <a:t>[Nachbarmarken]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889410" y="4547061"/>
            <a:ext cx="4197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</a:rPr>
              <a:t>Unikat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1. Oktober 1877 wird PA in </a:t>
            </a:r>
            <a:r>
              <a:rPr lang="de-DE" dirty="0" err="1" smtClean="0">
                <a:solidFill>
                  <a:srgbClr val="FF0000"/>
                </a:solidFill>
              </a:rPr>
              <a:t>Galata</a:t>
            </a:r>
            <a:r>
              <a:rPr lang="de-DE" dirty="0" smtClean="0">
                <a:solidFill>
                  <a:srgbClr val="FF0000"/>
                </a:solidFill>
              </a:rPr>
              <a:t> eröffnet. E4 wird von Pera mitgebracht.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5. Oktober 1877 </a:t>
            </a:r>
            <a:r>
              <a:rPr lang="de-DE" b="1" u="sng" dirty="0" smtClean="0">
                <a:solidFill>
                  <a:srgbClr val="FF0000"/>
                </a:solidFill>
              </a:rPr>
              <a:t>ausschließlich Entwertung mit E4 </a:t>
            </a:r>
            <a:r>
              <a:rPr lang="de-DE" dirty="0" smtClean="0">
                <a:solidFill>
                  <a:srgbClr val="FF0000"/>
                </a:solidFill>
              </a:rPr>
              <a:t>in Unkenntnis a. V37a!</a:t>
            </a:r>
          </a:p>
          <a:p>
            <a:r>
              <a:rPr lang="de-DE" i="1" dirty="0" smtClean="0">
                <a:solidFill>
                  <a:srgbClr val="FF0000"/>
                </a:solidFill>
              </a:rPr>
              <a:t>        [hsl.+E4 vom 25.5.77 bekannt]</a:t>
            </a:r>
          </a:p>
        </p:txBody>
      </p:sp>
    </p:spTree>
    <p:extLst>
      <p:ext uri="{BB962C8B-B14F-4D97-AF65-F5344CB8AC3E}">
        <p14:creationId xmlns:p14="http://schemas.microsoft.com/office/powerpoint/2010/main" val="1313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15" y="66502"/>
            <a:ext cx="11822009" cy="1295767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5"/>
                </a:solidFill>
              </a:rPr>
              <a:t>2)   </a:t>
            </a:r>
            <a:r>
              <a:rPr lang="de-DE" dirty="0" smtClean="0"/>
              <a:t>b) lebhaftrosalila 1881-1884 (FD 29.2.1881)</a:t>
            </a:r>
            <a:br>
              <a:rPr lang="de-DE" dirty="0" smtClean="0"/>
            </a:br>
            <a:r>
              <a:rPr lang="de-DE" sz="2200" dirty="0"/>
              <a:t>Entwertung war </a:t>
            </a:r>
            <a:r>
              <a:rPr lang="de-DE" sz="2200" b="1" dirty="0"/>
              <a:t>ausschließlich handschriftlich </a:t>
            </a:r>
            <a:r>
              <a:rPr lang="de-DE" sz="2200" dirty="0"/>
              <a:t>vorgeschrieben ( auch </a:t>
            </a:r>
            <a:r>
              <a:rPr lang="de-DE" sz="2200" dirty="0" err="1"/>
              <a:t>Cospoli</a:t>
            </a:r>
            <a:r>
              <a:rPr lang="de-DE" sz="2200" dirty="0"/>
              <a:t> u. </a:t>
            </a:r>
            <a:r>
              <a:rPr lang="de-DE" sz="2200" dirty="0" err="1"/>
              <a:t>Cople</a:t>
            </a:r>
            <a:r>
              <a:rPr lang="de-DE" sz="2200" dirty="0"/>
              <a:t> bekannt o. mehrere </a:t>
            </a:r>
            <a:r>
              <a:rPr lang="de-DE" sz="2200" dirty="0" smtClean="0"/>
              <a:t>Marken)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8968" y="5511339"/>
            <a:ext cx="1147156" cy="839587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</a:t>
            </a:r>
            <a:r>
              <a:rPr lang="de-DE" sz="1600" dirty="0" smtClean="0"/>
              <a:t>14.7.1882</a:t>
            </a: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24" y="1197533"/>
            <a:ext cx="6523463" cy="564282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759587" y="4547063"/>
            <a:ext cx="34324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Ab 17. November 1884</a:t>
            </a:r>
          </a:p>
          <a:p>
            <a:endParaRPr lang="de-DE" b="1" u="sng" dirty="0" smtClean="0"/>
          </a:p>
          <a:p>
            <a:r>
              <a:rPr lang="de-DE" sz="1100" dirty="0" smtClean="0"/>
              <a:t>Verordnung des RPA nur noch per Stempel zu entwerten</a:t>
            </a:r>
          </a:p>
          <a:p>
            <a:endParaRPr lang="de-DE" sz="1100" dirty="0"/>
          </a:p>
          <a:p>
            <a:r>
              <a:rPr lang="de-DE" sz="2000" dirty="0" smtClean="0">
                <a:solidFill>
                  <a:srgbClr val="FF0000"/>
                </a:solidFill>
              </a:rPr>
              <a:t>Daher ist Stempelentwertung auf V37b sehr selten!</a:t>
            </a:r>
            <a:endParaRPr lang="de-D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451" y="66502"/>
            <a:ext cx="11406373" cy="2327563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/>
              <a:t>          </a:t>
            </a:r>
            <a:r>
              <a:rPr lang="de-DE" dirty="0" smtClean="0">
                <a:solidFill>
                  <a:schemeClr val="accent5"/>
                </a:solidFill>
              </a:rPr>
              <a:t>1) </a:t>
            </a:r>
            <a:r>
              <a:rPr lang="de-DE" dirty="0" smtClean="0"/>
              <a:t>DR 37 – 2 Mark - Innendienstmarke</a:t>
            </a:r>
            <a:br>
              <a:rPr lang="de-DE" dirty="0" smtClean="0"/>
            </a:br>
            <a:r>
              <a:rPr lang="de-DE" sz="2800" dirty="0" smtClean="0"/>
              <a:t>in Gliederung und Untergruppen auf die Arbeit von Roman </a:t>
            </a:r>
            <a:r>
              <a:rPr lang="de-DE" sz="2800" dirty="0" err="1" smtClean="0"/>
              <a:t>Stoebe</a:t>
            </a:r>
            <a:r>
              <a:rPr lang="de-DE" sz="2800" dirty="0" smtClean="0"/>
              <a:t> (1930) gegr.</a:t>
            </a:r>
            <a:br>
              <a:rPr lang="de-DE" sz="2800" dirty="0" smtClean="0"/>
            </a:br>
            <a:r>
              <a:rPr lang="de-DE" sz="2800" dirty="0" smtClean="0"/>
              <a:t>             a + b (je in 4 UG); c (3 UG) +d (2 UG); e (4 UG) + f (2 UG)</a:t>
            </a:r>
            <a:br>
              <a:rPr lang="de-DE" sz="2800" dirty="0" smtClean="0"/>
            </a:br>
            <a:r>
              <a:rPr lang="de-DE" dirty="0"/>
              <a:t>c</a:t>
            </a:r>
            <a:r>
              <a:rPr lang="de-DE" dirty="0" smtClean="0"/>
              <a:t>) mittelrosalila 1884-1890 (bis 94 </a:t>
            </a:r>
            <a:r>
              <a:rPr lang="de-DE" dirty="0"/>
              <a:t>OPD </a:t>
            </a:r>
            <a:r>
              <a:rPr lang="de-DE" dirty="0" smtClean="0"/>
              <a:t>Frankfurt/M.)</a:t>
            </a:r>
            <a:br>
              <a:rPr lang="de-DE" dirty="0" smtClean="0"/>
            </a:br>
            <a:r>
              <a:rPr lang="de-DE" dirty="0" smtClean="0"/>
              <a:t>d) lebhaftgraulila 1889-1891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</a:t>
            </a: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31" y="2358366"/>
            <a:ext cx="2898563" cy="44186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52" y="1942693"/>
            <a:ext cx="2979523" cy="48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6503"/>
            <a:ext cx="9994642" cy="1277105"/>
          </a:xfrm>
          <a:noFill/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/>
                </a:solidFill>
              </a:rPr>
              <a:t>2) </a:t>
            </a:r>
            <a:r>
              <a:rPr lang="de-DE" sz="4000" dirty="0" smtClean="0"/>
              <a:t>   c) mittelrosalila 1884-1889 (FD </a:t>
            </a:r>
            <a:r>
              <a:rPr lang="de-DE" sz="4000" dirty="0"/>
              <a:t>12.2.84)</a:t>
            </a:r>
            <a:br>
              <a:rPr lang="de-DE" sz="4000" dirty="0"/>
            </a:br>
            <a:r>
              <a:rPr lang="de-DE" sz="2200" dirty="0"/>
              <a:t>Entwertung war </a:t>
            </a:r>
            <a:r>
              <a:rPr lang="de-DE" sz="2200" dirty="0" smtClean="0"/>
              <a:t>ab 17.11.1884 </a:t>
            </a:r>
            <a:r>
              <a:rPr lang="de-DE" sz="2200" b="1" dirty="0" smtClean="0"/>
              <a:t>ausschließlich mit Stempel </a:t>
            </a:r>
            <a:r>
              <a:rPr lang="de-DE" sz="2200" dirty="0" smtClean="0"/>
              <a:t>vorgeschrieben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527069"/>
            <a:ext cx="1971502" cy="364989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68" y="1399633"/>
            <a:ext cx="6312244" cy="51243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8176" y="2126959"/>
            <a:ext cx="26858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7.12.1884</a:t>
            </a:r>
          </a:p>
          <a:p>
            <a:r>
              <a:rPr lang="de-DE" sz="1400" dirty="0" smtClean="0"/>
              <a:t>Handschriftliche Entwertung nach dem 17.11.1884 sehr selten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842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6503"/>
            <a:ext cx="9994642" cy="1277105"/>
          </a:xfrm>
          <a:noFill/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/>
                </a:solidFill>
              </a:rPr>
              <a:t>2) </a:t>
            </a:r>
            <a:r>
              <a:rPr lang="de-DE" sz="4000" dirty="0" smtClean="0"/>
              <a:t>  d) lebhaftgraulila 1889-1891 (FD 8.4.1889)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9280" y="1512916"/>
            <a:ext cx="5684520" cy="4664047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</a:t>
            </a:r>
            <a:endParaRPr lang="de-DE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4" y="1512916"/>
            <a:ext cx="4762683" cy="44288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71011" y="1512916"/>
            <a:ext cx="695775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INFO zur Albumin-Beschichtung ab 1880 (für c und d! wichtig):</a:t>
            </a:r>
            <a:r>
              <a:rPr lang="de-DE" dirty="0" smtClean="0"/>
              <a:t> </a:t>
            </a:r>
          </a:p>
          <a:p>
            <a:r>
              <a:rPr lang="de-DE" sz="1400" dirty="0" smtClean="0"/>
              <a:t>Reichsdruckerei meldet am 11.3.1880 den </a:t>
            </a:r>
            <a:r>
              <a:rPr lang="de-DE" sz="1400" dirty="0" err="1" smtClean="0"/>
              <a:t>Aufbrauch</a:t>
            </a:r>
            <a:r>
              <a:rPr lang="de-DE" sz="1400" dirty="0" smtClean="0"/>
              <a:t> der alten Papierbestände und wendet seit dem die „sorgfältig geheime“ Verfügung des Kaiserlichen General-Postamtes vom 15.12.79 an.</a:t>
            </a:r>
          </a:p>
          <a:p>
            <a:r>
              <a:rPr lang="de-DE" sz="1400" dirty="0" smtClean="0"/>
              <a:t>Diese Beschichtung und die zusätzliche Papier-</a:t>
            </a:r>
            <a:r>
              <a:rPr lang="de-DE" sz="1400" dirty="0" err="1" smtClean="0"/>
              <a:t>Satinierung</a:t>
            </a:r>
            <a:r>
              <a:rPr lang="de-DE" sz="1400" dirty="0" smtClean="0"/>
              <a:t> (Papierglättung durch Walzen) führt in der Zeit der Spätauflagen der Pfennig-Ausgabe zu angeblichen Druckausfällen oder vermeintlichen Plattenfehlern. </a:t>
            </a:r>
          </a:p>
          <a:p>
            <a:endParaRPr lang="de-DE" sz="1400" dirty="0" smtClean="0"/>
          </a:p>
          <a:p>
            <a:r>
              <a:rPr lang="de-DE" dirty="0" smtClean="0"/>
              <a:t>Albumin ist wasserlöslich und „nimmt“ je nach Temperatur und Berührung die Farbe dann teilweise mit.</a:t>
            </a:r>
          </a:p>
          <a:p>
            <a:endParaRPr lang="de-DE" dirty="0" smtClean="0"/>
          </a:p>
          <a:p>
            <a:r>
              <a:rPr lang="de-DE" sz="1400" dirty="0" smtClean="0"/>
              <a:t>Speziell präpariertes Papier (parallel zur Pfennig-Ausgabe) sollte das Eindringen der Druckfarbe ins das Papier verhindern.</a:t>
            </a:r>
          </a:p>
          <a:p>
            <a:endParaRPr lang="de-DE" sz="1400" dirty="0" smtClean="0"/>
          </a:p>
          <a:p>
            <a:r>
              <a:rPr lang="de-DE" sz="1400" dirty="0" smtClean="0"/>
              <a:t>Daraus resultierende Ablösungserscheinungen der Farbe treten häufiger und in stärkerem Ausmaß erst bei der d-Farbe auf.</a:t>
            </a:r>
          </a:p>
          <a:p>
            <a:endParaRPr lang="de-DE" sz="1400" dirty="0"/>
          </a:p>
          <a:p>
            <a:r>
              <a:rPr lang="de-DE" sz="1400" u="sng" dirty="0"/>
              <a:t>d</a:t>
            </a:r>
            <a:r>
              <a:rPr lang="de-DE" sz="1400" u="sng" dirty="0" smtClean="0"/>
              <a:t> gegen Frühauflage der e mit Lupe! 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Im Gegensatz zum „flüssig-transparenten“ Druckbild der </a:t>
            </a:r>
            <a:r>
              <a:rPr lang="de-DE" sz="1400" b="1" dirty="0" smtClean="0"/>
              <a:t>d</a:t>
            </a:r>
            <a:r>
              <a:rPr lang="de-DE" sz="1400" dirty="0" smtClean="0"/>
              <a:t> (häufig mit Farbablösungen) ist die </a:t>
            </a:r>
            <a:r>
              <a:rPr lang="de-DE" sz="1400" b="1" dirty="0" err="1" smtClean="0"/>
              <a:t>eI</a:t>
            </a:r>
            <a:r>
              <a:rPr lang="de-DE" sz="1400" dirty="0" smtClean="0"/>
              <a:t> deutlich kräftiger und klarer im Druck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0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1586</Words>
  <Application>Microsoft Office PowerPoint</Application>
  <PresentationFormat>Breitbild</PresentationFormat>
  <Paragraphs>101</Paragraphs>
  <Slides>31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Larissa</vt:lpstr>
      <vt:lpstr>Dokument</vt:lpstr>
      <vt:lpstr>V37 in ihren Varianten von Farben und Leitwegen auf Paketkarten aus Constantinopel </vt:lpstr>
      <vt:lpstr>Gliederung                     Berlin 13.11.2021</vt:lpstr>
      <vt:lpstr>PowerPoint-Präsentation</vt:lpstr>
      <vt:lpstr>          1) DR 37 – 2 Mark - Innendienstmarke in Gliederung und Untergruppen auf die Arbeit von Roman Stoebe (1930) gegr.                  a + b (je in 4 UG); c (3 UG) +d (2 UG); e (4 UG) + f (2 UG) a) violettpurpur 1875-1882 (89/93 OPD Opeln) b) lebhaftrosalila 1880-1884 </vt:lpstr>
      <vt:lpstr>2)     a) violettpurpur 1875-1882 (FD 3.3.1875) Entwertung war ausschließlich handschriftlich vorgeschrieben ( auch Cospoli u. Cople bekannt o. mehrere Marken)       </vt:lpstr>
      <vt:lpstr>2)   b) lebhaftrosalila 1881-1884 (FD 29.2.1881) Entwertung war ausschließlich handschriftlich vorgeschrieben ( auch Cospoli u. Cople bekannt o. mehrere Marken)</vt:lpstr>
      <vt:lpstr>          1) DR 37 – 2 Mark - Innendienstmarke in Gliederung und Untergruppen auf die Arbeit von Roman Stoebe (1930) gegr.              a + b (je in 4 UG); c (3 UG) +d (2 UG); e (4 UG) + f (2 UG) c) mittelrosalila 1884-1890 (bis 94 OPD Frankfurt/M.) d) lebhaftgraulila 1889-1891 </vt:lpstr>
      <vt:lpstr>2)    c) mittelrosalila 1884-1889 (FD 12.2.84) Entwertung war ab 17.11.1884 ausschließlich mit Stempel vorgeschrieben</vt:lpstr>
      <vt:lpstr>2)   d) lebhaftgraulila 1889-1891 (FD 8.4.1889)</vt:lpstr>
      <vt:lpstr>          1) DR 37 – 2 Mark - Innendienstmarke in Gliederung und Untergruppen auf die Arbeit von Roman Stoebe (1930) gegr.                 a + b (je in 4 UG); c (3 UG) +d (2 UG); e (4 UG) + f (2 UG) e) dunkelrotkarmin 1890-1900  f) rosakarmin 1899-1900 (unter UV quarzt dtl. rötlich)</vt:lpstr>
      <vt:lpstr>2)  e) dunkelrotkarmin 1890-1900 (FD 14.1.1891)       f) rosakarmin 1899-1900 (UV!) (FD   5.1.1899)</vt:lpstr>
      <vt:lpstr>3) Paketkarten-Porti nach Deutschland ab 1.10.1881 (3Kg)        Annahme der Paketpost nur in Galata (E4,E6,E7,E8)= Const.1 Ausnahme August bis Ende 1888 wurden ohne ausdrückliche Genehmigung in Stambul (E10= Constantinopel 2 **) angenommen!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Leitwege  Briefpost- 1870-1875             I    : via Belgrad    (ab1.3.70-Dez.71) IIa : via Varna und Donau (Sommer)                                (ab 1.3.70)                       IIb : via Varne/Bukarest/Siebenbgn.          (Winter) + (ab Nov.70-31.3.72)  IIc : via Varna/Bukarest/Lemberg          (Winter) + (ab 1.11.1872) III : via Triest    (ab 1.3.70-31.10.75) IV : via Odessa (ab 1.11.73)                            Vielen Dank    für Ihre Aufmerksamkeit                     Tilmann Nössig                            Arge  Kolonialpostwertzeichen e. V.                     Homepage:      www.kolonialmarken.de                                                                     Mail: geschaeftsfuehrer@kolonialmarken.de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Leitwege und frühe Post von Constantinopel nach Deutschland</dc:title>
  <dc:creator>TN</dc:creator>
  <cp:lastModifiedBy>TN</cp:lastModifiedBy>
  <cp:revision>197</cp:revision>
  <cp:lastPrinted>2020-11-14T08:40:14Z</cp:lastPrinted>
  <dcterms:created xsi:type="dcterms:W3CDTF">2017-11-25T18:34:57Z</dcterms:created>
  <dcterms:modified xsi:type="dcterms:W3CDTF">2021-11-12T12:52:24Z</dcterms:modified>
</cp:coreProperties>
</file>